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48" r:id="rId2"/>
    <p:sldMasterId id="2147483667" r:id="rId3"/>
  </p:sldMasterIdLst>
  <p:notesMasterIdLst>
    <p:notesMasterId r:id="rId14"/>
  </p:notesMasterIdLst>
  <p:sldIdLst>
    <p:sldId id="261" r:id="rId4"/>
    <p:sldId id="263" r:id="rId5"/>
    <p:sldId id="269" r:id="rId6"/>
    <p:sldId id="278" r:id="rId7"/>
    <p:sldId id="271" r:id="rId8"/>
    <p:sldId id="279" r:id="rId9"/>
    <p:sldId id="273" r:id="rId10"/>
    <p:sldId id="274" r:id="rId11"/>
    <p:sldId id="275" r:id="rId12"/>
    <p:sldId id="27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21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0" autoAdjust="0"/>
    <p:restoredTop sz="94680"/>
  </p:normalViewPr>
  <p:slideViewPr>
    <p:cSldViewPr snapToGrid="0" snapToObjects="1">
      <p:cViewPr varScale="1">
        <p:scale>
          <a:sx n="104" d="100"/>
          <a:sy n="104" d="100"/>
        </p:scale>
        <p:origin x="162" y="132"/>
      </p:cViewPr>
      <p:guideLst>
        <p:guide orient="horz" pos="773"/>
        <p:guide pos="18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35151-474F-4121-9250-604D054B1085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63836-56D6-49EB-8317-6E7A0FD6E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98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3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32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lyp-predictor.herokuapp.com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colon cancer via 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418668" cy="1202267"/>
          </a:xfrm>
        </p:spPr>
        <p:txBody>
          <a:bodyPr/>
          <a:lstStyle/>
          <a:p>
            <a:r>
              <a:rPr lang="en-US" dirty="0"/>
              <a:t>Joseph Waugh</a:t>
            </a:r>
          </a:p>
        </p:txBody>
      </p:sp>
    </p:spTree>
    <p:extLst>
      <p:ext uri="{BB962C8B-B14F-4D97-AF65-F5344CB8AC3E}">
        <p14:creationId xmlns:p14="http://schemas.microsoft.com/office/powerpoint/2010/main" val="198224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plans and opportunities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991352"/>
            <a:ext cx="6007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6F4C47-159D-469B-B69E-5986CC09442F}"/>
              </a:ext>
            </a:extLst>
          </p:cNvPr>
          <p:cNvSpPr txBox="1"/>
          <p:nvPr/>
        </p:nvSpPr>
        <p:spPr>
          <a:xfrm>
            <a:off x="130629" y="1582340"/>
            <a:ext cx="6741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To improve the model’s scope, additional data can be used to train the CNN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The model used the first of three versions of the Kvasir dataset*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Additional classifiers for the polyp detection can be used to identify cancerous cells, normal cells, inflammatory diseases (i.e., esophagitis, ulcerative colitis, etc.)</a:t>
            </a: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158F7-1965-402A-B3A2-CD30BC05ED42}"/>
              </a:ext>
            </a:extLst>
          </p:cNvPr>
          <p:cNvSpPr txBox="1"/>
          <p:nvPr/>
        </p:nvSpPr>
        <p:spPr>
          <a:xfrm>
            <a:off x="4837815" y="5843565"/>
            <a:ext cx="397003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schemeClr val="tx1">
                    <a:lumMod val="10000"/>
                  </a:schemeClr>
                </a:solidFill>
              </a:rPr>
              <a:t>*The Kvasir dataset contains three versions. For this research, version 1 was used (~1.2 GB), whereas the V2 (~2.3 GB) and V2.1 (~25.3 GB) are also available for public use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1923600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Project Goals and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Team Roles &amp; Contributions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Research Based on Industry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Research Based on Gaps in Domain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Demonstration of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Project Status &amp; Gantt Chart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Discussion of Future Plans and Opportunities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project Outline</a:t>
            </a:r>
          </a:p>
        </p:txBody>
      </p:sp>
    </p:spTree>
    <p:extLst>
      <p:ext uri="{BB962C8B-B14F-4D97-AF65-F5344CB8AC3E}">
        <p14:creationId xmlns:p14="http://schemas.microsoft.com/office/powerpoint/2010/main" val="201134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 &amp; Requirements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1582340"/>
            <a:ext cx="67412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10000"/>
                  </a:schemeClr>
                </a:solidFill>
              </a:rPr>
              <a:t>Goals:</a:t>
            </a: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Create a neural network (NN) model which output a percentage likelihood whether the user has colorectal cancer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Deploy the NN model via a Flask web application which allows a user to upload images of their CT scans, and receive feedback regarding their own scan</a:t>
            </a: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10000"/>
                  </a:schemeClr>
                </a:solidFill>
              </a:rPr>
              <a:t>Requirements: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Gain an understanding of the TensorFlow and Keras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Secure a dataset to train our cancer-detecting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Deploy the web application via Heroku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1026" name="Picture 2" descr="Dark side of neural networks explained">
            <a:extLst>
              <a:ext uri="{FF2B5EF4-FFF2-40B4-BE49-F238E27FC236}">
                <a16:creationId xmlns:a16="http://schemas.microsoft.com/office/drawing/2014/main" id="{F11AC58D-9BCE-4F7A-B3E7-941D32E3B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728" y="4359068"/>
            <a:ext cx="2978920" cy="183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794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Roles &amp; Contributions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1997839"/>
            <a:ext cx="67412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Project Number: Project #25 – Early Colon Cancer Detection in Men</a:t>
            </a: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This project was listed as an </a:t>
            </a:r>
            <a:r>
              <a:rPr lang="en-US" b="1" dirty="0">
                <a:solidFill>
                  <a:schemeClr val="tx1">
                    <a:lumMod val="10000"/>
                  </a:schemeClr>
                </a:solidFill>
              </a:rPr>
              <a:t>individual project</a:t>
            </a: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 (and was completed individually), thus the following activities were completed individually:</a:t>
            </a: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Idea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Model Development, Documentation &amp;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Web Application Creation</a:t>
            </a: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2052" name="Picture 4" descr="Salesforce Announces Heroku Enterprise---Now Every Company Can Be a  Disruptive App Company">
            <a:extLst>
              <a:ext uri="{FF2B5EF4-FFF2-40B4-BE49-F238E27FC236}">
                <a16:creationId xmlns:a16="http://schemas.microsoft.com/office/drawing/2014/main" id="{20FDF53F-8CA9-4B18-AA7F-38BFD5F5C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855" y="5575362"/>
            <a:ext cx="1681018" cy="56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rtificial Neural Network: Summary and Tools | by Charles Richard |  Becoming Human: Artificial Intelligence Magazine">
            <a:extLst>
              <a:ext uri="{FF2B5EF4-FFF2-40B4-BE49-F238E27FC236}">
                <a16:creationId xmlns:a16="http://schemas.microsoft.com/office/drawing/2014/main" id="{0563A846-ECBB-463E-9C20-63656F211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73" y="5133697"/>
            <a:ext cx="1444914" cy="81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ata Collection icon PNG and SVG Vector Free Download">
            <a:extLst>
              <a:ext uri="{FF2B5EF4-FFF2-40B4-BE49-F238E27FC236}">
                <a16:creationId xmlns:a16="http://schemas.microsoft.com/office/drawing/2014/main" id="{F9B94F17-7E03-4C82-86AA-C87E1A608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695" y="5118778"/>
            <a:ext cx="1591107" cy="86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EC4137C-34B2-496F-ADB1-B035DBA5AF0B}"/>
              </a:ext>
            </a:extLst>
          </p:cNvPr>
          <p:cNvCxnSpPr>
            <a:cxnSpLocks/>
          </p:cNvCxnSpPr>
          <p:nvPr/>
        </p:nvCxnSpPr>
        <p:spPr>
          <a:xfrm>
            <a:off x="1519098" y="5540203"/>
            <a:ext cx="526473" cy="0"/>
          </a:xfrm>
          <a:prstGeom prst="straightConnector1">
            <a:avLst/>
          </a:prstGeom>
          <a:ln w="76200">
            <a:solidFill>
              <a:srgbClr val="EEB21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Structuring a Large Production Flask Application | by Arash Soheili | Level  Up Coding">
            <a:extLst>
              <a:ext uri="{FF2B5EF4-FFF2-40B4-BE49-F238E27FC236}">
                <a16:creationId xmlns:a16="http://schemas.microsoft.com/office/drawing/2014/main" id="{4142B1F7-A6CD-480F-A770-78593899B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145" y="4913745"/>
            <a:ext cx="1681018" cy="62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BA340C-8784-4B52-8498-91F0724D5238}"/>
              </a:ext>
            </a:extLst>
          </p:cNvPr>
          <p:cNvSpPr/>
          <p:nvPr/>
        </p:nvSpPr>
        <p:spPr>
          <a:xfrm>
            <a:off x="6677891" y="4802909"/>
            <a:ext cx="2004291" cy="1533236"/>
          </a:xfrm>
          <a:prstGeom prst="roundRect">
            <a:avLst/>
          </a:prstGeom>
          <a:noFill/>
          <a:ln w="28575">
            <a:solidFill>
              <a:srgbClr val="EEB21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60" name="Picture 12" descr="TensorFlow is in a relationship with Keras — Introducing TF 2.0 | by  Muhammad Zaid | Towards Data Science">
            <a:extLst>
              <a:ext uri="{FF2B5EF4-FFF2-40B4-BE49-F238E27FC236}">
                <a16:creationId xmlns:a16="http://schemas.microsoft.com/office/drawing/2014/main" id="{AC05BE7A-5714-4D81-86CD-0D9F8F88A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637" y="5051902"/>
            <a:ext cx="2297887" cy="976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9FAB71-960B-4E8F-8E17-2F1E3DC5ED57}"/>
              </a:ext>
            </a:extLst>
          </p:cNvPr>
          <p:cNvCxnSpPr>
            <a:cxnSpLocks/>
          </p:cNvCxnSpPr>
          <p:nvPr/>
        </p:nvCxnSpPr>
        <p:spPr>
          <a:xfrm>
            <a:off x="3780400" y="5533970"/>
            <a:ext cx="320040" cy="0"/>
          </a:xfrm>
          <a:prstGeom prst="straightConnector1">
            <a:avLst/>
          </a:prstGeom>
          <a:ln w="76200">
            <a:solidFill>
              <a:srgbClr val="EEB21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19F0E7F-0BD6-458D-BFB0-5BC9CDACE4D1}"/>
              </a:ext>
            </a:extLst>
          </p:cNvPr>
          <p:cNvCxnSpPr>
            <a:cxnSpLocks/>
          </p:cNvCxnSpPr>
          <p:nvPr/>
        </p:nvCxnSpPr>
        <p:spPr>
          <a:xfrm>
            <a:off x="6341524" y="5544821"/>
            <a:ext cx="320040" cy="0"/>
          </a:xfrm>
          <a:prstGeom prst="straightConnector1">
            <a:avLst/>
          </a:prstGeom>
          <a:ln w="76200">
            <a:solidFill>
              <a:srgbClr val="EEB21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6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Based on Industry Problem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991352"/>
            <a:ext cx="6007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18285-0D9D-49FF-B8EC-8CA97F893E09}"/>
              </a:ext>
            </a:extLst>
          </p:cNvPr>
          <p:cNvSpPr txBox="1"/>
          <p:nvPr/>
        </p:nvSpPr>
        <p:spPr>
          <a:xfrm>
            <a:off x="130629" y="1997839"/>
            <a:ext cx="72215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The following topics were researched to better understand the colon cancer prevalence among men: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Medical Imaging Standards (DICOM, CT Colonographies, Endoscopic Images)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Availability of CT scan data (Kvasir Dataset*, The Cancer Imaging Archive)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Opportunities with early cancer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3074" name="Picture 2" descr="Accusoft | Medical Imaging Solutions">
            <a:extLst>
              <a:ext uri="{FF2B5EF4-FFF2-40B4-BE49-F238E27FC236}">
                <a16:creationId xmlns:a16="http://schemas.microsoft.com/office/drawing/2014/main" id="{1D5E8EB2-009E-4244-9D71-405965BB9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6" y="4619157"/>
            <a:ext cx="966210" cy="139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T Colonography Archives - University Diagnostic Medical Imaging">
            <a:extLst>
              <a:ext uri="{FF2B5EF4-FFF2-40B4-BE49-F238E27FC236}">
                <a16:creationId xmlns:a16="http://schemas.microsoft.com/office/drawing/2014/main" id="{5BF3D666-F5C1-40A1-85E5-0F753D7E5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959" y="4387760"/>
            <a:ext cx="2192856" cy="1861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15775AA-9039-4C27-8AA6-FD439D24E723}"/>
              </a:ext>
            </a:extLst>
          </p:cNvPr>
          <p:cNvCxnSpPr>
            <a:cxnSpLocks/>
          </p:cNvCxnSpPr>
          <p:nvPr/>
        </p:nvCxnSpPr>
        <p:spPr>
          <a:xfrm>
            <a:off x="1782334" y="5420131"/>
            <a:ext cx="526473" cy="0"/>
          </a:xfrm>
          <a:prstGeom prst="straightConnector1">
            <a:avLst/>
          </a:prstGeom>
          <a:ln w="76200">
            <a:solidFill>
              <a:srgbClr val="EEB21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A7E31C4-6E9F-4BFE-B467-1D7653A083A3}"/>
              </a:ext>
            </a:extLst>
          </p:cNvPr>
          <p:cNvSpPr txBox="1"/>
          <p:nvPr/>
        </p:nvSpPr>
        <p:spPr>
          <a:xfrm>
            <a:off x="4837815" y="5843565"/>
            <a:ext cx="397003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schemeClr val="tx1">
                    <a:lumMod val="10000"/>
                  </a:schemeClr>
                </a:solidFill>
              </a:rPr>
              <a:t>*The Kvasir dataset was created using endoscopic imaging in the GI tract, where classes of “polyps” and “normal-cecum” were identified based on 500 cancerous and 500 non-cancerous images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328676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Based on gaps in domain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991352"/>
            <a:ext cx="6007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18285-0D9D-49FF-B8EC-8CA97F893E09}"/>
              </a:ext>
            </a:extLst>
          </p:cNvPr>
          <p:cNvSpPr txBox="1"/>
          <p:nvPr/>
        </p:nvSpPr>
        <p:spPr>
          <a:xfrm>
            <a:off x="130629" y="1997839"/>
            <a:ext cx="6741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Given this topic is new based on the group’s skillsets, the following topics required research: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Neural Networks (i.e., TensorFlow &amp; Keras Libraries)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Heroku App Deployment (via Python Framework)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C7C330-C7FA-4A5C-ACF8-888FD73F12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690"/>
          <a:stretch/>
        </p:blipFill>
        <p:spPr>
          <a:xfrm>
            <a:off x="277092" y="4136510"/>
            <a:ext cx="2807855" cy="590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BA147B8-6F1B-4066-9042-1DA567635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372"/>
          <a:stretch/>
        </p:blipFill>
        <p:spPr>
          <a:xfrm>
            <a:off x="277091" y="4598175"/>
            <a:ext cx="2530764" cy="7144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F093D9-4722-4870-9D3F-9FE704FE3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308" y="3557894"/>
            <a:ext cx="4340873" cy="221177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DA508A-236A-4916-96DF-837357468DDA}"/>
              </a:ext>
            </a:extLst>
          </p:cNvPr>
          <p:cNvCxnSpPr>
            <a:cxnSpLocks/>
          </p:cNvCxnSpPr>
          <p:nvPr/>
        </p:nvCxnSpPr>
        <p:spPr>
          <a:xfrm>
            <a:off x="3509534" y="4727142"/>
            <a:ext cx="526473" cy="0"/>
          </a:xfrm>
          <a:prstGeom prst="straightConnector1">
            <a:avLst/>
          </a:prstGeom>
          <a:ln w="76200">
            <a:solidFill>
              <a:srgbClr val="EEB21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118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1BEBE-6BDB-4BB2-9398-42E067D63E00}"/>
              </a:ext>
            </a:extLst>
          </p:cNvPr>
          <p:cNvSpPr txBox="1"/>
          <p:nvPr/>
        </p:nvSpPr>
        <p:spPr>
          <a:xfrm>
            <a:off x="130629" y="1997839"/>
            <a:ext cx="67412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This project required additional research in the following areas to support the project development: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Neural Networks (i.e., TensorFlow &amp; Keras Libraries)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DICOM Imaging in Deep Learning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10000"/>
                  </a:schemeClr>
                </a:solidFill>
              </a:rPr>
              <a:t>Heroku App Deployment (via Python Framework)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889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of application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665EB4-A045-4203-83C4-39B1458D8E64}"/>
              </a:ext>
            </a:extLst>
          </p:cNvPr>
          <p:cNvSpPr txBox="1"/>
          <p:nvPr/>
        </p:nvSpPr>
        <p:spPr>
          <a:xfrm>
            <a:off x="130629" y="991352"/>
            <a:ext cx="6007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91DBD-4C28-44BF-B860-BFA380A35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54" y="2782669"/>
            <a:ext cx="8100291" cy="231135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DC76D0-6F5A-45C9-8B6D-DC9E5DB4E2AC}"/>
              </a:ext>
            </a:extLst>
          </p:cNvPr>
          <p:cNvSpPr txBox="1"/>
          <p:nvPr/>
        </p:nvSpPr>
        <p:spPr>
          <a:xfrm>
            <a:off x="130629" y="1582340"/>
            <a:ext cx="6741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10000"/>
                  </a:schemeClr>
                </a:solidFill>
                <a:hlinkClick r:id="rId3"/>
              </a:rPr>
              <a:t>Polyp Predictor Application Link</a:t>
            </a:r>
            <a:endParaRPr lang="en-US" dirty="0">
              <a:solidFill>
                <a:schemeClr val="tx1">
                  <a:lumMod val="10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10000"/>
                  </a:schemeClr>
                </a:solidFill>
              </a:rPr>
              <a:t>Webpage Screenshot Page:</a:t>
            </a:r>
          </a:p>
          <a:p>
            <a:endParaRPr lang="en-US" b="1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394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DD89-7629-4BEB-833B-69D0AF496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status/</a:t>
            </a:r>
            <a:r>
              <a:rPr lang="en-US" dirty="0" err="1"/>
              <a:t>gantt</a:t>
            </a:r>
            <a:r>
              <a:rPr lang="en-US" dirty="0"/>
              <a:t> 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5FF8FB-F20D-41B6-92CF-B21912C23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44"/>
          <a:stretch/>
        </p:blipFill>
        <p:spPr>
          <a:xfrm>
            <a:off x="239203" y="1182254"/>
            <a:ext cx="7916507" cy="511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9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Custom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82649"/>
      </a:accent1>
      <a:accent2>
        <a:srgbClr val="0F7173"/>
      </a:accent2>
      <a:accent3>
        <a:srgbClr val="44355B"/>
      </a:accent3>
      <a:accent4>
        <a:srgbClr val="2A628F"/>
      </a:accent4>
      <a:accent5>
        <a:srgbClr val="FE5F5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1505</TotalTime>
  <Words>462</Words>
  <Application>Microsoft Office PowerPoint</Application>
  <PresentationFormat>On-screen Show (4:3)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Lucida Grande</vt:lpstr>
      <vt:lpstr>Roboto Light</vt:lpstr>
      <vt:lpstr>Custom Design</vt:lpstr>
      <vt:lpstr>Main</vt:lpstr>
      <vt:lpstr>White Main</vt:lpstr>
      <vt:lpstr>Predicting colon cancer via deep learning</vt:lpstr>
      <vt:lpstr>project Outline</vt:lpstr>
      <vt:lpstr>Project Goals &amp; Requirements</vt:lpstr>
      <vt:lpstr>Team Roles &amp; Contributions</vt:lpstr>
      <vt:lpstr>Research Based on Industry Problem</vt:lpstr>
      <vt:lpstr>Research Based on gaps in domain</vt:lpstr>
      <vt:lpstr>Research</vt:lpstr>
      <vt:lpstr>Demonstration of application</vt:lpstr>
      <vt:lpstr>Project status/gantt chart</vt:lpstr>
      <vt:lpstr>Future plans and opportunities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Joe Waugh</cp:lastModifiedBy>
  <cp:revision>37</cp:revision>
  <dcterms:created xsi:type="dcterms:W3CDTF">2016-03-09T16:46:53Z</dcterms:created>
  <dcterms:modified xsi:type="dcterms:W3CDTF">2021-04-27T05:09:39Z</dcterms:modified>
</cp:coreProperties>
</file>

<file path=docProps/thumbnail.jpeg>
</file>